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4" r:id="rId5"/>
    <p:sldId id="261" r:id="rId6"/>
    <p:sldId id="265" r:id="rId7"/>
    <p:sldId id="263" r:id="rId8"/>
    <p:sldId id="266" r:id="rId9"/>
    <p:sldId id="268" r:id="rId10"/>
    <p:sldId id="267" r:id="rId11"/>
    <p:sldId id="258" r:id="rId12"/>
    <p:sldId id="260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4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7038-CDDD-45E6-BE70-0ADD4F0C6D08}" type="datetimeFigureOut">
              <a:rPr lang="fr-FR" smtClean="0"/>
              <a:pPr/>
              <a:t>15/03/2021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4083-9A75-481C-A890-573DD66B05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7038-CDDD-45E6-BE70-0ADD4F0C6D08}" type="datetimeFigureOut">
              <a:rPr lang="fr-FR" smtClean="0"/>
              <a:pPr/>
              <a:t>15/03/2021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4083-9A75-481C-A890-573DD66B05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7038-CDDD-45E6-BE70-0ADD4F0C6D08}" type="datetimeFigureOut">
              <a:rPr lang="fr-FR" smtClean="0"/>
              <a:pPr/>
              <a:t>15/03/2021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4083-9A75-481C-A890-573DD66B05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7038-CDDD-45E6-BE70-0ADD4F0C6D08}" type="datetimeFigureOut">
              <a:rPr lang="fr-FR" smtClean="0"/>
              <a:pPr/>
              <a:t>15/03/2021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4083-9A75-481C-A890-573DD66B05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7038-CDDD-45E6-BE70-0ADD4F0C6D08}" type="datetimeFigureOut">
              <a:rPr lang="fr-FR" smtClean="0"/>
              <a:pPr/>
              <a:t>15/03/2021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4083-9A75-481C-A890-573DD66B05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7038-CDDD-45E6-BE70-0ADD4F0C6D08}" type="datetimeFigureOut">
              <a:rPr lang="fr-FR" smtClean="0"/>
              <a:pPr/>
              <a:t>15/03/2021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4083-9A75-481C-A890-573DD66B05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7038-CDDD-45E6-BE70-0ADD4F0C6D08}" type="datetimeFigureOut">
              <a:rPr lang="fr-FR" smtClean="0"/>
              <a:pPr/>
              <a:t>15/03/2021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4083-9A75-481C-A890-573DD66B05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7038-CDDD-45E6-BE70-0ADD4F0C6D08}" type="datetimeFigureOut">
              <a:rPr lang="fr-FR" smtClean="0"/>
              <a:pPr/>
              <a:t>15/03/2021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4083-9A75-481C-A890-573DD66B05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7038-CDDD-45E6-BE70-0ADD4F0C6D08}" type="datetimeFigureOut">
              <a:rPr lang="fr-FR" smtClean="0"/>
              <a:pPr/>
              <a:t>15/03/2021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4083-9A75-481C-A890-573DD66B05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7038-CDDD-45E6-BE70-0ADD4F0C6D08}" type="datetimeFigureOut">
              <a:rPr lang="fr-FR" smtClean="0"/>
              <a:pPr/>
              <a:t>15/03/2021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4083-9A75-481C-A890-573DD66B05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7038-CDDD-45E6-BE70-0ADD4F0C6D08}" type="datetimeFigureOut">
              <a:rPr lang="fr-FR" smtClean="0"/>
              <a:pPr/>
              <a:t>15/03/2021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4083-9A75-481C-A890-573DD66B05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A7038-CDDD-45E6-BE70-0ADD4F0C6D08}" type="datetimeFigureOut">
              <a:rPr lang="fr-FR" smtClean="0"/>
              <a:pPr/>
              <a:t>15/03/2021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64083-9A75-481C-A890-573DD66B05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nVV7Z-X5i44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ww.sdis91.fr -- Le Service Départemental d\'Incendie et de Secours de  l\'Essonne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403648" y="238844"/>
            <a:ext cx="6358508" cy="6358508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noAutofit/>
          </a:bodyPr>
          <a:lstStyle/>
          <a:p>
            <a:r>
              <a:rPr lang="fr-FR" sz="5400" dirty="0" smtClean="0">
                <a:latin typeface="Cambria" pitchFamily="18" charset="0"/>
              </a:rPr>
              <a:t>Un g</a:t>
            </a:r>
            <a:r>
              <a:rPr lang="fr-FR" sz="5400" dirty="0">
                <a:latin typeface="Cambria" pitchFamily="18" charset="0"/>
              </a:rPr>
              <a:t>e</a:t>
            </a:r>
            <a:r>
              <a:rPr lang="fr-FR" sz="5400" dirty="0" smtClean="0">
                <a:latin typeface="Cambria" pitchFamily="18" charset="0"/>
              </a:rPr>
              <a:t>ste simple</a:t>
            </a:r>
            <a:br>
              <a:rPr lang="fr-FR" sz="5400" dirty="0" smtClean="0">
                <a:latin typeface="Cambria" pitchFamily="18" charset="0"/>
              </a:rPr>
            </a:br>
            <a:r>
              <a:rPr lang="fr-FR" sz="5400" dirty="0" smtClean="0">
                <a:latin typeface="Cambria" pitchFamily="18" charset="0"/>
              </a:rPr>
              <a:t>pour les élèves </a:t>
            </a:r>
            <a:endParaRPr lang="fr-FR" sz="5400" dirty="0">
              <a:latin typeface="Cambria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ll MT" pitchFamily="18" charset="0"/>
              </a:rPr>
              <a:t>Mais un grand pas pour </a:t>
            </a:r>
            <a:r>
              <a:rPr lang="fr-FR" sz="8000" dirty="0" smtClean="0">
                <a:solidFill>
                  <a:srgbClr val="FF0000"/>
                </a:solidFill>
                <a:latin typeface="Algerian" pitchFamily="82" charset="0"/>
              </a:rPr>
              <a:t>l’humanité</a:t>
            </a:r>
            <a:r>
              <a:rPr lang="fr-FR" sz="8000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/>
          <a:srcRect l="24803" t="34120" r="47320" b="41520"/>
          <a:stretch>
            <a:fillRect/>
          </a:stretch>
        </p:blipFill>
        <p:spPr bwMode="auto">
          <a:xfrm>
            <a:off x="611560" y="620688"/>
            <a:ext cx="5328592" cy="26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 cstate="print"/>
          <a:srcRect r="2194" b="8441"/>
          <a:stretch>
            <a:fillRect/>
          </a:stretch>
        </p:blipFill>
        <p:spPr bwMode="auto">
          <a:xfrm>
            <a:off x="2627784" y="3356992"/>
            <a:ext cx="5964958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6372200" y="836712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plastique s’accumule dans les océans et les animaux le confondent avec leur nourriture et s’étouffent avec.</a:t>
            </a:r>
            <a:endParaRPr lang="fr-F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620688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FF0000"/>
                </a:solidFill>
              </a:rPr>
              <a:t>Et qu’est ce </a:t>
            </a:r>
            <a:r>
              <a:rPr lang="fr-FR" sz="6000" dirty="0" smtClean="0">
                <a:solidFill>
                  <a:srgbClr val="FF0000"/>
                </a:solidFill>
              </a:rPr>
              <a:t>qu’on </a:t>
            </a:r>
            <a:r>
              <a:rPr lang="fr-FR" sz="6000" dirty="0" smtClean="0">
                <a:solidFill>
                  <a:srgbClr val="FF0000"/>
                </a:solidFill>
              </a:rPr>
              <a:t>gagne?  </a:t>
            </a:r>
            <a:endParaRPr lang="fr-FR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Résultat de recherche d'images pour &quot;coupe&quot;"/>
          <p:cNvSpPr>
            <a:spLocks noChangeAspect="1" noChangeArrowheads="1"/>
          </p:cNvSpPr>
          <p:nvPr/>
        </p:nvSpPr>
        <p:spPr bwMode="auto">
          <a:xfrm>
            <a:off x="155575" y="-890588"/>
            <a:ext cx="1619250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48680"/>
            <a:ext cx="5328592" cy="608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836712"/>
            <a:ext cx="2232248" cy="7762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0" name="AutoShape 4" descr="Bonbons Dragibus Soft HARIB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02" name="AutoShape 6" descr="Bonbons Dragibus Soft HARIB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04" name="AutoShape 8" descr="Bonbons Dragibus Soft HARIB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673999" flipH="1" flipV="1">
            <a:off x="6682577" y="4556970"/>
            <a:ext cx="1382824" cy="130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088021" flipH="1" flipV="1">
            <a:off x="1775585" y="3103891"/>
            <a:ext cx="1382824" cy="130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291368">
            <a:off x="6570265" y="2618952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291368">
            <a:off x="665607" y="1250801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291368">
            <a:off x="6354241" y="746745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291368">
            <a:off x="737616" y="4707185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260649"/>
            <a:ext cx="87849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</a:rPr>
              <a:t>Les éco-délégués vous proposent un concours de collecte de bouchons .</a:t>
            </a:r>
          </a:p>
          <a:p>
            <a:pPr algn="ctr"/>
            <a:endParaRPr lang="fr-FR" sz="3200" dirty="0" smtClean="0">
              <a:solidFill>
                <a:srgbClr val="FF0000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146" name="AutoShape 2" descr="Résultat de recherche d'images pour &quot;collecte association bouchon ardenn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25510" t="4725" r="15901" b="17201"/>
          <a:stretch>
            <a:fillRect/>
          </a:stretch>
        </p:blipFill>
        <p:spPr bwMode="auto">
          <a:xfrm>
            <a:off x="1475656" y="1412776"/>
            <a:ext cx="5886194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9512" y="188640"/>
            <a:ext cx="8784976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.</a:t>
            </a:r>
          </a:p>
          <a:p>
            <a:r>
              <a:rPr lang="fr-FR" dirty="0" smtClean="0"/>
              <a:t>La règle est simples. La classe qui collecte le plus de bouchon (au poids) a  gagné .</a:t>
            </a:r>
          </a:p>
          <a:p>
            <a:endParaRPr lang="fr-FR" dirty="0" smtClean="0"/>
          </a:p>
          <a:p>
            <a:r>
              <a:rPr lang="fr-FR" b="1" i="1" u="sng" dirty="0" smtClean="0"/>
              <a:t>Il y a deux concours en un !!!</a:t>
            </a:r>
          </a:p>
          <a:p>
            <a:endParaRPr lang="fr-FR" dirty="0" smtClean="0"/>
          </a:p>
          <a:p>
            <a:endParaRPr lang="fr-FR" dirty="0" smtClean="0"/>
          </a:p>
          <a:p>
            <a:pPr>
              <a:buFont typeface="Wingdings" pitchFamily="2" charset="2"/>
              <a:buChar char="ü"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</a:rPr>
              <a:t>un concours de bouchon de liège </a:t>
            </a: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fr-FR" dirty="0" smtClean="0"/>
          </a:p>
          <a:p>
            <a:endParaRPr lang="fr-FR" dirty="0" smtClean="0"/>
          </a:p>
          <a:p>
            <a:pPr>
              <a:buFont typeface="Wingdings" pitchFamily="2" charset="2"/>
              <a:buChar char="ü"/>
            </a:pPr>
            <a:endParaRPr lang="fr-FR" dirty="0" smtClean="0"/>
          </a:p>
          <a:p>
            <a:pPr>
              <a:buFont typeface="Wingdings" pitchFamily="2" charset="2"/>
              <a:buChar char="ü"/>
            </a:pPr>
            <a:endParaRPr lang="fr-FR" dirty="0" smtClean="0"/>
          </a:p>
          <a:p>
            <a:pPr>
              <a:buFont typeface="Wingdings" pitchFamily="2" charset="2"/>
              <a:buChar char="ü"/>
            </a:pPr>
            <a:endParaRPr lang="fr-FR" dirty="0" smtClean="0"/>
          </a:p>
          <a:p>
            <a:endParaRPr lang="fr-FR" dirty="0" smtClean="0"/>
          </a:p>
          <a:p>
            <a:pPr>
              <a:buFont typeface="Wingdings" pitchFamily="2" charset="2"/>
              <a:buChar char="ü"/>
            </a:pPr>
            <a:endParaRPr lang="fr-FR" dirty="0" smtClean="0"/>
          </a:p>
          <a:p>
            <a:pPr>
              <a:buFont typeface="Wingdings" pitchFamily="2" charset="2"/>
              <a:buChar char="ü"/>
            </a:pPr>
            <a:endParaRPr lang="fr-FR" dirty="0" smtClean="0"/>
          </a:p>
          <a:p>
            <a:endParaRPr lang="fr-FR" b="1" dirty="0" smtClean="0"/>
          </a:p>
          <a:p>
            <a:pPr>
              <a:buFont typeface="Wingdings" pitchFamily="2" charset="2"/>
              <a:buChar char="ü"/>
            </a:pPr>
            <a:r>
              <a:rPr lang="fr-FR" sz="2400" b="1" dirty="0" smtClean="0">
                <a:solidFill>
                  <a:srgbClr val="FFC000"/>
                </a:solidFill>
              </a:rPr>
              <a:t> un </a:t>
            </a:r>
            <a:r>
              <a:rPr lang="fr-FR" sz="2400" b="1" dirty="0" smtClean="0">
                <a:solidFill>
                  <a:srgbClr val="7030A0"/>
                </a:solidFill>
              </a:rPr>
              <a:t>concours</a:t>
            </a:r>
            <a:r>
              <a:rPr lang="fr-FR" sz="2400" b="1" dirty="0" smtClean="0"/>
              <a:t> </a:t>
            </a:r>
            <a:r>
              <a:rPr lang="fr-FR" sz="2400" b="1" dirty="0" smtClean="0">
                <a:solidFill>
                  <a:srgbClr val="00B050"/>
                </a:solidFill>
              </a:rPr>
              <a:t>de</a:t>
            </a:r>
            <a:r>
              <a:rPr lang="fr-FR" sz="2400" b="1" dirty="0" smtClean="0"/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bouchon</a:t>
            </a:r>
          </a:p>
          <a:p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</a:rPr>
              <a:t> en </a:t>
            </a:r>
            <a:r>
              <a:rPr lang="fr-FR" sz="2400" b="1" dirty="0" smtClean="0">
                <a:solidFill>
                  <a:srgbClr val="00B0F0"/>
                </a:solidFill>
              </a:rPr>
              <a:t>plastique</a:t>
            </a:r>
            <a:r>
              <a:rPr lang="fr-FR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fr-FR" dirty="0" smtClean="0"/>
          </a:p>
          <a:p>
            <a:pPr>
              <a:buFont typeface="Wingdings" pitchFamily="2" charset="2"/>
              <a:buChar char="ü"/>
            </a:pPr>
            <a:endParaRPr lang="fr-FR" dirty="0" smtClean="0"/>
          </a:p>
          <a:p>
            <a:pPr>
              <a:buFont typeface="Wingdings" pitchFamily="2" charset="2"/>
              <a:buChar char="ü"/>
            </a:pPr>
            <a:endParaRPr lang="fr-FR" dirty="0" smtClean="0"/>
          </a:p>
          <a:p>
            <a:r>
              <a:rPr lang="fr-FR" sz="4400" dirty="0" smtClean="0"/>
              <a:t>La pesée se fera le Lundi 31 Mai!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074" name="AutoShape 2" descr="Résultat de recherche d'images pour &quot;image de bouchon&quot;"/>
          <p:cNvSpPr>
            <a:spLocks noChangeAspect="1" noChangeArrowheads="1"/>
          </p:cNvSpPr>
          <p:nvPr/>
        </p:nvSpPr>
        <p:spPr bwMode="auto">
          <a:xfrm>
            <a:off x="155575" y="-852488"/>
            <a:ext cx="2400300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861048"/>
            <a:ext cx="2476500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2749" t="3846" r="3783" b="3846"/>
          <a:stretch>
            <a:fillRect/>
          </a:stretch>
        </p:blipFill>
        <p:spPr bwMode="auto">
          <a:xfrm>
            <a:off x="5076056" y="836712"/>
            <a:ext cx="244827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Pourquoi recycler le liège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764704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https://www.youtube.com/watch?v=nVV7Z-X5i44</a:t>
            </a:r>
            <a:r>
              <a:rPr lang="fr-FR" dirty="0" smtClean="0"/>
              <a:t>  vidéo liège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2050" name="AutoShape 2" descr="Résultat de recherche d'images pour &quot;pays fabrication  lie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340768"/>
            <a:ext cx="6120680" cy="459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62068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Recycler le liège a comme intérêt de stocker le co2.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503" t="41352" r="71155" b="47695"/>
          <a:stretch>
            <a:fillRect/>
          </a:stretch>
        </p:blipFill>
        <p:spPr bwMode="auto">
          <a:xfrm>
            <a:off x="1403648" y="1124744"/>
            <a:ext cx="6264696" cy="462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907704" y="594928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 donc de dépolluer notre atmosphère</a:t>
            </a:r>
            <a:endParaRPr lang="fr-F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764704"/>
            <a:ext cx="56483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323528" y="692696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stocker le co2 le plus longtemps possible il faut garder le liège le plus longtemps possible</a:t>
            </a:r>
          </a:p>
          <a:p>
            <a:r>
              <a:rPr lang="fr-FR" dirty="0" smtClean="0"/>
              <a:t>Ainsi on peut le recycler plutôt que de le brûler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619672" y="386104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ISOLATION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508104" y="62068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FRABRICATION D’OBJETS VARIÉS</a:t>
            </a:r>
          </a:p>
          <a:p>
            <a:endParaRPr lang="fr-F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Pourquoi recycler  le plastique 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img.huffingtonpost.com/asset/5d721e802300004e0050f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604" name="AutoShape 4" descr="img.huffingtonpost.com/asset/5d721e802300004e0050f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607" name="AutoShape 7" descr="Afficher l'image d'origine"/>
          <p:cNvSpPr>
            <a:spLocks noChangeAspect="1" noChangeArrowheads="1"/>
          </p:cNvSpPr>
          <p:nvPr/>
        </p:nvSpPr>
        <p:spPr bwMode="auto">
          <a:xfrm>
            <a:off x="155575" y="-1836738"/>
            <a:ext cx="6191250" cy="3829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91729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161</Words>
  <Application>Microsoft Office PowerPoint</Application>
  <PresentationFormat>Affichage à l'écran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Un geste simple pour les élèves </vt:lpstr>
      <vt:lpstr>Diapositive 2</vt:lpstr>
      <vt:lpstr>Diapositive 3</vt:lpstr>
      <vt:lpstr>Pourquoi recycler le liège</vt:lpstr>
      <vt:lpstr>Diapositive 5</vt:lpstr>
      <vt:lpstr>Diapositive 6</vt:lpstr>
      <vt:lpstr>Diapositive 7</vt:lpstr>
      <vt:lpstr>Pourquoi recycler  le plastique </vt:lpstr>
      <vt:lpstr>Diapositive 9</vt:lpstr>
      <vt:lpstr>Diapositive 10</vt:lpstr>
      <vt:lpstr>Diapositive 11</vt:lpstr>
      <vt:lpstr>Diapositive 12</vt:lpstr>
    </vt:vector>
  </TitlesOfParts>
  <Company>adn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geste simple pour les élèves </dc:title>
  <dc:creator>LEGRAND</dc:creator>
  <cp:lastModifiedBy>LEGRAND</cp:lastModifiedBy>
  <cp:revision>19</cp:revision>
  <dcterms:created xsi:type="dcterms:W3CDTF">2021-02-01T12:03:05Z</dcterms:created>
  <dcterms:modified xsi:type="dcterms:W3CDTF">2021-03-15T12:37:20Z</dcterms:modified>
</cp:coreProperties>
</file>